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15"/>
  </p:notesMasterIdLst>
  <p:sldIdLst>
    <p:sldId id="256" r:id="rId2"/>
    <p:sldId id="263" r:id="rId3"/>
    <p:sldId id="257" r:id="rId4"/>
    <p:sldId id="259" r:id="rId5"/>
    <p:sldId id="271" r:id="rId6"/>
    <p:sldId id="258" r:id="rId7"/>
    <p:sldId id="261" r:id="rId8"/>
    <p:sldId id="277" r:id="rId9"/>
    <p:sldId id="278" r:id="rId10"/>
    <p:sldId id="265" r:id="rId11"/>
    <p:sldId id="266" r:id="rId12"/>
    <p:sldId id="272" r:id="rId13"/>
    <p:sldId id="274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0CA495-820E-457F-B255-A414BC1BE4B8}">
          <p14:sldIdLst>
            <p14:sldId id="256"/>
            <p14:sldId id="263"/>
            <p14:sldId id="257"/>
            <p14:sldId id="259"/>
            <p14:sldId id="271"/>
            <p14:sldId id="258"/>
            <p14:sldId id="261"/>
            <p14:sldId id="277"/>
            <p14:sldId id="278"/>
            <p14:sldId id="265"/>
            <p14:sldId id="266"/>
            <p14:sldId id="272"/>
            <p14:sldId id="274"/>
          </p14:sldIdLst>
        </p14:section>
        <p14:section name="Untitled Section" id="{90E75626-8CEF-46D4-85AA-8D4110ABEC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5219"/>
  </p:normalViewPr>
  <p:slideViewPr>
    <p:cSldViewPr snapToGrid="0" snapToObjects="1">
      <p:cViewPr varScale="1">
        <p:scale>
          <a:sx n="58" d="100"/>
          <a:sy n="58" d="100"/>
        </p:scale>
        <p:origin x="6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40B2-8885-46B0-A184-DAC779EE1EA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026F-2550-490B-8C3E-EB623ED7D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8026F-2550-490B-8C3E-EB623ED7DF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C45C5A-1FA0-5347-9956-E39837B76B09}" type="datetimeFigureOut">
              <a:rPr lang="id-ID" smtClean="0"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6CEE3D-4C78-FE4D-8087-59C36AEFCB1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745038" y="1394056"/>
            <a:ext cx="8679671" cy="3753853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/>
              <a:t>D I R K A</a:t>
            </a:r>
            <a:br>
              <a:rPr lang="en-US" sz="4800" b="1" u="sng" dirty="0"/>
            </a:br>
            <a:r>
              <a:rPr lang="en-US" sz="4800" b="1" dirty="0"/>
              <a:t>DATA INFORMASI RAWAN KEBAKARAN SULAWESI BARAT</a:t>
            </a:r>
            <a:br>
              <a:rPr lang="en-US" sz="4800" b="1" dirty="0"/>
            </a:br>
            <a:r>
              <a:rPr lang="en-US" sz="4800" b="1" dirty="0"/>
              <a:t>DALAM</a:t>
            </a:r>
            <a:r>
              <a:rPr lang="id-ID" sz="4800" b="1" dirty="0"/>
              <a:t> mewujudkan </a:t>
            </a:r>
            <a:r>
              <a:rPr lang="en-US" sz="4800" b="1" dirty="0"/>
              <a:t>WILAYAH YANG AMAN DAN TENTRAM</a:t>
            </a:r>
            <a:r>
              <a:rPr lang="id-ID" sz="4800" b="1" dirty="0"/>
              <a:t>.</a:t>
            </a:r>
          </a:p>
        </p:txBody>
      </p:sp>
      <p:grpSp>
        <p:nvGrpSpPr>
          <p:cNvPr id="3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090643" y="4594030"/>
            <a:ext cx="1625850" cy="1939485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39" name="Shap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7" y="709620"/>
            <a:ext cx="1747462" cy="20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 descr="C:\Users\user\Downloads\sulbar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74546"/>
            <a:ext cx="1539267" cy="18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images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2" y="4537743"/>
            <a:ext cx="19716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Judul 1">
            <a:extLst>
              <a:ext uri="{FF2B5EF4-FFF2-40B4-BE49-F238E27FC236}">
                <a16:creationId xmlns:a16="http://schemas.microsoft.com/office/drawing/2014/main" id="{46E080DB-7ACA-4513-830E-CFD9FA2F4A96}"/>
              </a:ext>
            </a:extLst>
          </p:cNvPr>
          <p:cNvSpPr txBox="1">
            <a:spLocks/>
          </p:cNvSpPr>
          <p:nvPr/>
        </p:nvSpPr>
        <p:spPr>
          <a:xfrm>
            <a:off x="2961704" y="5472467"/>
            <a:ext cx="6264364" cy="7817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9144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Pemadam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Kebakaran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H.</a:t>
            </a:r>
            <a:r>
              <a:rPr lang="en-US" sz="2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Muhammad,S.</a:t>
            </a:r>
            <a:r>
              <a:rPr lang="en-US" sz="2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keP</a:t>
            </a:r>
            <a:r>
              <a:rPr lang="en-US" sz="2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.,</a:t>
            </a:r>
            <a:r>
              <a:rPr lang="en-US" sz="2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m.kes</a:t>
            </a:r>
            <a:endParaRPr lang="id-ID" sz="25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5568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77334" y="625642"/>
            <a:ext cx="10612965" cy="1320800"/>
          </a:xfrm>
        </p:spPr>
        <p:txBody>
          <a:bodyPr>
            <a:normAutofit/>
          </a:bodyPr>
          <a:lstStyle/>
          <a:p>
            <a:r>
              <a:rPr lang="id-ID" sz="4000" dirty="0"/>
              <a:t>Sisi Keunggulan dan Kebaruan Inovasi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685800" y="1951529"/>
            <a:ext cx="9662311" cy="414447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bg1"/>
                </a:solidFill>
              </a:rPr>
              <a:t>Integrasi</a:t>
            </a:r>
            <a:r>
              <a:rPr lang="en-US" sz="4800" dirty="0">
                <a:solidFill>
                  <a:schemeClr val="bg1"/>
                </a:solidFill>
              </a:rPr>
              <a:t> Wilayah </a:t>
            </a:r>
            <a:r>
              <a:rPr lang="en-US" sz="4800" dirty="0" err="1">
                <a:solidFill>
                  <a:schemeClr val="bg1"/>
                </a:solidFill>
              </a:rPr>
              <a:t>Rawan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Kebakaran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bg1"/>
                </a:solidFill>
              </a:rPr>
              <a:t>Kesadaran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Masyarakat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dalam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mengantisipasi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Pecegahan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tentang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bahaya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kebakaran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id-ID" sz="2800" dirty="0">
              <a:solidFill>
                <a:schemeClr val="bg1"/>
              </a:solidFill>
            </a:endParaRPr>
          </a:p>
          <a:p>
            <a:endParaRPr lang="id-ID" sz="28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id-ID" sz="2800" dirty="0">
              <a:solidFill>
                <a:schemeClr val="bg1"/>
              </a:solidFill>
            </a:endParaRPr>
          </a:p>
          <a:p>
            <a:pPr lvl="1"/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ownloads\images__2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11" y="625642"/>
            <a:ext cx="1640689" cy="56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264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97280" y="124460"/>
            <a:ext cx="10027920" cy="548640"/>
          </a:xfrm>
        </p:spPr>
        <p:txBody>
          <a:bodyPr>
            <a:normAutofit fontScale="90000"/>
          </a:bodyPr>
          <a:lstStyle/>
          <a:p>
            <a:r>
              <a:rPr lang="id-ID" sz="4000" dirty="0"/>
              <a:t>Manfaat Inovasi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63750" y="846625"/>
            <a:ext cx="9736500" cy="544400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err="1">
                <a:latin typeface="Arial Narrow" pitchFamily="34" charset="0"/>
              </a:rPr>
              <a:t>Meningkatkan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pengetahuan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keterampilan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masyarakat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dalam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menanggulangi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err="1">
                <a:latin typeface="Arial Narrow" pitchFamily="34" charset="0"/>
              </a:rPr>
              <a:t>Menjadikan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masyarakat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lebih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teredukasi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sadar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akan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bahaya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bencana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pentingnya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mencegah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terjadi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mulai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dari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hal</a:t>
            </a:r>
            <a:r>
              <a:rPr lang="en-US" sz="2500" dirty="0">
                <a:latin typeface="Arial Narrow" pitchFamily="34" charset="0"/>
              </a:rPr>
              <a:t> – </a:t>
            </a:r>
            <a:r>
              <a:rPr lang="en-US" sz="2500" dirty="0" err="1">
                <a:latin typeface="Arial Narrow" pitchFamily="34" charset="0"/>
              </a:rPr>
              <a:t>hal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sederhana</a:t>
            </a:r>
            <a:r>
              <a:rPr lang="en-US" sz="2500" dirty="0">
                <a:latin typeface="Arial Narrow" pitchFamily="34" charset="0"/>
              </a:rPr>
              <a:t> yang </a:t>
            </a:r>
            <a:r>
              <a:rPr lang="en-US" sz="2500" dirty="0" err="1">
                <a:latin typeface="Arial Narrow" pitchFamily="34" charset="0"/>
              </a:rPr>
              <a:t>ada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disekitarnya</a:t>
            </a:r>
            <a:r>
              <a:rPr lang="en-US" sz="2500" dirty="0">
                <a:latin typeface="Arial Narrow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err="1">
                <a:latin typeface="Arial Narrow" pitchFamily="34" charset="0"/>
              </a:rPr>
              <a:t>Memberikan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kemudahan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melapor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secara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cepat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saat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kejadian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supaya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segera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tertangani</a:t>
            </a:r>
            <a:r>
              <a:rPr lang="en-US" sz="2500" dirty="0">
                <a:latin typeface="Arial Narrow" pitchFamily="34" charset="0"/>
              </a:rPr>
              <a:t> (</a:t>
            </a:r>
            <a:r>
              <a:rPr lang="en-US" sz="2500" dirty="0" err="1">
                <a:latin typeface="Arial Narrow" pitchFamily="34" charset="0"/>
              </a:rPr>
              <a:t>Respon</a:t>
            </a:r>
            <a:r>
              <a:rPr lang="en-US" sz="2500" dirty="0">
                <a:latin typeface="Arial Narrow" pitchFamily="34" charset="0"/>
              </a:rPr>
              <a:t> Time).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atin typeface="Arial Narrow" pitchFamily="34" charset="0"/>
              </a:rPr>
              <a:t>Meningkatnya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kepuasan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masyarakat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dalam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pelayanan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penyelamatan</a:t>
            </a:r>
            <a:r>
              <a:rPr lang="en-US" sz="2500" dirty="0">
                <a:latin typeface="Arial Narrow" pitchFamily="34" charset="0"/>
              </a:rPr>
              <a:t> dan </a:t>
            </a:r>
            <a:r>
              <a:rPr lang="en-US" sz="2500" dirty="0" err="1">
                <a:latin typeface="Arial Narrow" pitchFamily="34" charset="0"/>
              </a:rPr>
              <a:t>evakuasi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atin typeface="Arial Narrow" pitchFamily="34" charset="0"/>
              </a:rPr>
              <a:t>Memudahkan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masyarakat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untuk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mengetahu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kejadian</a:t>
            </a:r>
            <a:r>
              <a:rPr lang="en-US" sz="2500" dirty="0">
                <a:latin typeface="Arial Narrow" pitchFamily="34" charset="0"/>
              </a:rPr>
              <a:t> </a:t>
            </a:r>
            <a:r>
              <a:rPr lang="en-US" sz="2500" dirty="0" err="1">
                <a:latin typeface="Arial Narrow" pitchFamily="34" charset="0"/>
              </a:rPr>
              <a:t>kebakaran</a:t>
            </a:r>
            <a:r>
              <a:rPr lang="en-US" sz="2500" dirty="0">
                <a:latin typeface="Arial Narrow" pitchFamily="34" charset="0"/>
              </a:rPr>
              <a:t> di wilayah </a:t>
            </a:r>
            <a:r>
              <a:rPr lang="en-US" sz="2500" dirty="0" err="1">
                <a:latin typeface="Arial Narrow" pitchFamily="34" charset="0"/>
              </a:rPr>
              <a:t>provinsi</a:t>
            </a:r>
            <a:r>
              <a:rPr lang="en-US" sz="2500" dirty="0">
                <a:latin typeface="Arial Narrow" pitchFamily="34" charset="0"/>
              </a:rPr>
              <a:t> Sulawesi Barat </a:t>
            </a:r>
            <a:r>
              <a:rPr lang="en-US" sz="2500" dirty="0" err="1">
                <a:latin typeface="Arial Narrow" pitchFamily="34" charset="0"/>
              </a:rPr>
              <a:t>Melalui</a:t>
            </a:r>
            <a:r>
              <a:rPr lang="en-US" sz="2500" dirty="0">
                <a:latin typeface="Arial Narrow" pitchFamily="34" charset="0"/>
              </a:rPr>
              <a:t> https://drive.google.com/drive/folders/1d5_ZlCjWkt-UQ1-tdmBlGm5oiIx4C61I?usp=sharing</a:t>
            </a:r>
            <a:endParaRPr lang="id-ID" sz="2500" dirty="0">
              <a:latin typeface="Arial Narrow" pitchFamily="34" charset="0"/>
            </a:endParaRPr>
          </a:p>
          <a:p>
            <a:pPr marL="0" indent="0">
              <a:buNone/>
            </a:pPr>
            <a:endParaRPr lang="id-ID" sz="2500" dirty="0">
              <a:latin typeface="Arial Narrow" pitchFamily="34" charset="0"/>
            </a:endParaRPr>
          </a:p>
          <a:p>
            <a:pPr marL="0" lvl="1" indent="0">
              <a:buNone/>
            </a:pPr>
            <a:endParaRPr lang="id-ID" sz="2500" b="1" dirty="0">
              <a:latin typeface="Arial Narrow" pitchFamily="34" charset="0"/>
            </a:endParaRPr>
          </a:p>
        </p:txBody>
      </p:sp>
      <p:grpSp>
        <p:nvGrpSpPr>
          <p:cNvPr id="4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249345" y="556270"/>
            <a:ext cx="1779225" cy="5410984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46803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2193813" y="665379"/>
            <a:ext cx="5593025" cy="78175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Inovasi</a:t>
            </a:r>
            <a:r>
              <a:rPr lang="en-US" sz="4000" dirty="0"/>
              <a:t> </a:t>
            </a:r>
            <a:endParaRPr lang="id-ID" sz="4000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385011" y="1796717"/>
            <a:ext cx="10125775" cy="397931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sv-SE" sz="3000" b="1" i="1" dirty="0">
                <a:latin typeface="Arial Narrow" pitchFamily="34" charset="0"/>
              </a:rPr>
              <a:t>Peningkatan Kualitas Sumber Daya Manusia Pemadam Kebakaran dan </a:t>
            </a:r>
            <a:r>
              <a:rPr lang="en-US" sz="3000" b="1" i="1" dirty="0" err="1">
                <a:latin typeface="Arial Narrow" pitchFamily="34" charset="0"/>
              </a:rPr>
              <a:t>Penyelamatan</a:t>
            </a:r>
            <a:endParaRPr lang="en-US" sz="3000" b="1" i="1" dirty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sv-SE" sz="3000" b="1" i="1" dirty="0">
                <a:latin typeface="Arial Narrow" pitchFamily="34" charset="0"/>
              </a:rPr>
              <a:t>PEningkatan Sinergitas Penanggulangan Kebakaran dan Penyelamatan</a:t>
            </a:r>
            <a:endParaRPr lang="id-ID" sz="300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3000" b="1" i="1" dirty="0">
                <a:latin typeface="Arial Narrow" pitchFamily="34" charset="0"/>
              </a:rPr>
              <a:t>Meningkatkan Pemberian Informasi dan </a:t>
            </a:r>
            <a:r>
              <a:rPr lang="en-US" sz="3000" b="1" i="1" dirty="0" err="1">
                <a:latin typeface="Arial Narrow" pitchFamily="34" charset="0"/>
              </a:rPr>
              <a:t>Pengetahuan</a:t>
            </a:r>
            <a:r>
              <a:rPr lang="en-US" sz="3000" b="1" i="1" dirty="0">
                <a:latin typeface="Arial Narrow" pitchFamily="34" charset="0"/>
              </a:rPr>
              <a:t> </a:t>
            </a:r>
            <a:r>
              <a:rPr lang="en-US" sz="3000" b="1" i="1" dirty="0" err="1">
                <a:latin typeface="Arial Narrow" pitchFamily="34" charset="0"/>
              </a:rPr>
              <a:t>TentangPenanggulangan</a:t>
            </a:r>
            <a:r>
              <a:rPr lang="en-US" sz="3000" b="1" i="1" dirty="0">
                <a:latin typeface="Arial Narrow" pitchFamily="34" charset="0"/>
              </a:rPr>
              <a:t> Kebakaran </a:t>
            </a:r>
            <a:r>
              <a:rPr lang="en-US" sz="3000" b="1" i="1" dirty="0" err="1">
                <a:latin typeface="Arial Narrow" pitchFamily="34" charset="0"/>
              </a:rPr>
              <a:t>dan</a:t>
            </a:r>
            <a:r>
              <a:rPr lang="en-US" sz="3000" b="1" i="1" dirty="0">
                <a:latin typeface="Arial Narrow" pitchFamily="34" charset="0"/>
              </a:rPr>
              <a:t> </a:t>
            </a:r>
            <a:r>
              <a:rPr lang="en-US" sz="3000" b="1" i="1" dirty="0" err="1">
                <a:latin typeface="Arial Narrow" pitchFamily="34" charset="0"/>
              </a:rPr>
              <a:t>Penyelamata</a:t>
            </a:r>
            <a:r>
              <a:rPr lang="id-ID" sz="3000" b="1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170" name="Picture 2" descr="C:\Users\user\Downloads\images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69" y="122923"/>
            <a:ext cx="1105681" cy="15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597921" y="1417202"/>
            <a:ext cx="1405728" cy="4768795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01107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11013-ilustrasi-pemadam-kebakaran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" y="2392096"/>
            <a:ext cx="10231654" cy="40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Judul 1"/>
          <p:cNvSpPr>
            <a:spLocks noGrp="1"/>
          </p:cNvSpPr>
          <p:nvPr>
            <p:ph type="ctrTitle"/>
          </p:nvPr>
        </p:nvSpPr>
        <p:spPr>
          <a:xfrm>
            <a:off x="2995494" y="877119"/>
            <a:ext cx="5593025" cy="109855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/>
              <a:t>Terima</a:t>
            </a:r>
            <a:r>
              <a:rPr lang="en-US" sz="6600" dirty="0"/>
              <a:t> </a:t>
            </a:r>
            <a:r>
              <a:rPr lang="en-US" sz="6600" dirty="0" err="1"/>
              <a:t>kasih</a:t>
            </a:r>
            <a:endParaRPr lang="id-ID" sz="4000" dirty="0"/>
          </a:p>
        </p:txBody>
      </p:sp>
      <p:sp>
        <p:nvSpPr>
          <p:cNvPr id="27" name="Judul 1"/>
          <p:cNvSpPr txBox="1">
            <a:spLocks/>
          </p:cNvSpPr>
          <p:nvPr/>
        </p:nvSpPr>
        <p:spPr>
          <a:xfrm>
            <a:off x="861982" y="5945598"/>
            <a:ext cx="9163250" cy="7817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SALAM YUDHA BRAMA JAYA </a:t>
            </a:r>
            <a:endParaRPr lang="id-ID" sz="4000" dirty="0"/>
          </a:p>
        </p:txBody>
      </p:sp>
      <p:pic>
        <p:nvPicPr>
          <p:cNvPr id="9219" name="Picture 3" descr="C:\Users\user\Downloads\47b58PICbSG1t9Yfjdkyj_PIC2018.png_86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00" y="5611694"/>
            <a:ext cx="924025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ownloads\47b58PICbSG1t9Yfjdkyj_PIC2018.png_86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21" y="5604434"/>
            <a:ext cx="924025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1323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ctrTitle"/>
          </p:nvPr>
        </p:nvSpPr>
        <p:spPr>
          <a:xfrm>
            <a:off x="2175393" y="500516"/>
            <a:ext cx="7531497" cy="7497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4400" b="1" dirty="0"/>
              <a:t>DASAR HUKUM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type="subTitle" idx="1"/>
          </p:nvPr>
        </p:nvSpPr>
        <p:spPr>
          <a:xfrm>
            <a:off x="581794" y="1542448"/>
            <a:ext cx="11064106" cy="4782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UNDANG-UNDANG NOMOR 23 TAHUN 2014 TENTANG PEMERINTAHAN DAERAH;</a:t>
            </a:r>
          </a:p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Peraturan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Menteri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Negeri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Nomor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16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Tahun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tentang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Pedoman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Nomenklatur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Dinas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Pemadam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Kebakaran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Penyelamatan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Provinsi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Kabupaten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/Kota;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Peraturan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nomor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tahun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2018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tentang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standart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pelayanan</a:t>
            </a:r>
            <a:r>
              <a:rPr lang="en-US" sz="1600" b="1" dirty="0">
                <a:solidFill>
                  <a:srgbClr val="1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minimal;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Nomor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21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Tahun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2008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tentang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Penanggulangan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Bencana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lvl="0" indent="-285750">
              <a:lnSpc>
                <a:spcPct val="200000"/>
              </a:lnSpc>
              <a:buFont typeface="Arial" charset="0"/>
              <a:buChar char="•"/>
            </a:pPr>
            <a:endParaRPr lang="en-US" b="1" dirty="0">
              <a:solidFill>
                <a:srgbClr val="1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id-ID" sz="1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4" descr="C:\Users\user\Downloads\images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90" y="4762500"/>
            <a:ext cx="173837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17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3745832" y="367181"/>
            <a:ext cx="4143632" cy="8199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LATAR BELAKANG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539015" y="1393248"/>
            <a:ext cx="11165305" cy="51853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300" dirty="0"/>
              <a:t>   </a:t>
            </a:r>
            <a:r>
              <a:rPr lang="en-US" sz="3300" dirty="0" err="1">
                <a:latin typeface="Arial Narrow" pitchFamily="34" charset="0"/>
              </a:rPr>
              <a:t>Kebakaran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merupakan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suatu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ancaman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bagi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keselamatan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manusia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harta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benda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maupun</a:t>
            </a:r>
            <a:r>
              <a:rPr lang="en-US" sz="3300" dirty="0">
                <a:latin typeface="Arial Narrow" pitchFamily="34" charset="0"/>
              </a:rPr>
              <a:t>  </a:t>
            </a:r>
            <a:r>
              <a:rPr lang="en-US" sz="3300" dirty="0" err="1">
                <a:latin typeface="Arial Narrow" pitchFamily="34" charset="0"/>
              </a:rPr>
              <a:t>lingkungan</a:t>
            </a:r>
            <a:r>
              <a:rPr lang="en-US" sz="3300" dirty="0">
                <a:latin typeface="Arial Narrow" pitchFamily="34" charset="0"/>
              </a:rPr>
              <a:t> yang </a:t>
            </a:r>
            <a:r>
              <a:rPr lang="en-US" sz="3300" dirty="0" err="1">
                <a:latin typeface="Arial Narrow" pitchFamily="34" charset="0"/>
              </a:rPr>
              <a:t>tidak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diharapkan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oleh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karena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itu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pemahaman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terhadap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kebakaran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baik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definisinya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faktor-faktornya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prosesnya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maupun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penanganannya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menjadi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sangat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penting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bagi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pemerintah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maupun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masyarakat</a:t>
            </a:r>
            <a:r>
              <a:rPr lang="en-US" sz="3300" dirty="0">
                <a:latin typeface="Arial Narrow" pitchFamily="34" charset="0"/>
              </a:rPr>
              <a:t>.</a:t>
            </a:r>
          </a:p>
          <a:p>
            <a:r>
              <a:rPr lang="en-US" sz="3300" dirty="0">
                <a:latin typeface="Arial Narrow" pitchFamily="34" charset="0"/>
              </a:rPr>
              <a:t>   </a:t>
            </a:r>
            <a:r>
              <a:rPr lang="en-US" sz="3300" dirty="0" err="1">
                <a:latin typeface="Arial Narrow" pitchFamily="34" charset="0"/>
              </a:rPr>
              <a:t>Selama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ini</a:t>
            </a:r>
            <a:r>
              <a:rPr lang="en-US" sz="3300" dirty="0">
                <a:latin typeface="Arial Narrow" pitchFamily="34" charset="0"/>
              </a:rPr>
              <a:t>, </a:t>
            </a:r>
            <a:r>
              <a:rPr lang="en-US" sz="3300" dirty="0" err="1">
                <a:latin typeface="Arial Narrow" pitchFamily="34" charset="0"/>
              </a:rPr>
              <a:t>masyarakat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cenderung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untuk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membebankan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tanggung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jawab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penanggulangan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kebakaran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kepada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para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Aparat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dari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Pemadam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Kebakaran</a:t>
            </a:r>
            <a:r>
              <a:rPr lang="en-US" sz="3300" dirty="0">
                <a:latin typeface="Arial Narrow" pitchFamily="34" charset="0"/>
              </a:rPr>
              <a:t>, yang </a:t>
            </a:r>
            <a:r>
              <a:rPr lang="en-US" sz="3300" dirty="0" err="1">
                <a:latin typeface="Arial Narrow" pitchFamily="34" charset="0"/>
              </a:rPr>
              <a:t>kadang-kadang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kelengkapannya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masih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jauh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dan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belum</a:t>
            </a:r>
            <a:r>
              <a:rPr lang="en-US" sz="3300" dirty="0">
                <a:latin typeface="Arial Narrow" pitchFamily="34" charset="0"/>
              </a:rPr>
              <a:t> </a:t>
            </a:r>
            <a:r>
              <a:rPr lang="en-US" sz="3300" dirty="0" err="1">
                <a:latin typeface="Arial Narrow" pitchFamily="34" charset="0"/>
              </a:rPr>
              <a:t>memadai</a:t>
            </a:r>
            <a:r>
              <a:rPr lang="en-US" sz="3300" dirty="0">
                <a:latin typeface="Arial Narrow" pitchFamily="34" charset="0"/>
              </a:rPr>
              <a:t>.</a:t>
            </a:r>
          </a:p>
        </p:txBody>
      </p:sp>
      <p:pic>
        <p:nvPicPr>
          <p:cNvPr id="11266" name="Picture 2" descr="C:\Users\user\Downloads\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81" y="0"/>
            <a:ext cx="1198563" cy="13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86846" y="673769"/>
            <a:ext cx="3525697" cy="962526"/>
          </a:xfrm>
        </p:spPr>
        <p:txBody>
          <a:bodyPr>
            <a:normAutofit/>
          </a:bodyPr>
          <a:lstStyle/>
          <a:p>
            <a:pPr algn="ctr"/>
            <a:r>
              <a:rPr lang="id-ID" sz="4000" dirty="0"/>
              <a:t>M</a:t>
            </a:r>
            <a:r>
              <a:rPr lang="en-US" sz="4000" dirty="0"/>
              <a:t> </a:t>
            </a:r>
            <a:r>
              <a:rPr lang="id-ID" sz="4000" dirty="0"/>
              <a:t>A</a:t>
            </a:r>
            <a:r>
              <a:rPr lang="en-US" sz="4000" dirty="0"/>
              <a:t> </a:t>
            </a:r>
            <a:r>
              <a:rPr lang="id-ID" sz="4000" dirty="0"/>
              <a:t>S</a:t>
            </a:r>
            <a:r>
              <a:rPr lang="en-US" sz="4000" dirty="0"/>
              <a:t> </a:t>
            </a:r>
            <a:r>
              <a:rPr lang="id-ID" sz="4000" dirty="0"/>
              <a:t>A</a:t>
            </a:r>
            <a:r>
              <a:rPr lang="en-US" sz="4000" dirty="0"/>
              <a:t> </a:t>
            </a:r>
            <a:r>
              <a:rPr lang="id-ID" sz="4000" dirty="0"/>
              <a:t>L</a:t>
            </a:r>
            <a:r>
              <a:rPr lang="en-US" sz="4000" dirty="0"/>
              <a:t> </a:t>
            </a:r>
            <a:r>
              <a:rPr lang="id-ID" sz="4000" dirty="0"/>
              <a:t>A</a:t>
            </a:r>
            <a:r>
              <a:rPr lang="en-US" sz="4000" dirty="0"/>
              <a:t> </a:t>
            </a:r>
            <a:r>
              <a:rPr lang="id-ID" sz="4000" dirty="0"/>
              <a:t>H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602339" y="1695461"/>
            <a:ext cx="10167607" cy="4644646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800" dirty="0" err="1"/>
              <a:t>Keterbatasan</a:t>
            </a:r>
            <a:r>
              <a:rPr lang="en-US" sz="3800" dirty="0"/>
              <a:t> </a:t>
            </a:r>
            <a:r>
              <a:rPr lang="en-US" sz="3800" dirty="0" err="1"/>
              <a:t>Sumber</a:t>
            </a:r>
            <a:r>
              <a:rPr lang="en-US" sz="3800" dirty="0"/>
              <a:t> </a:t>
            </a:r>
            <a:r>
              <a:rPr lang="en-US" sz="3800" dirty="0" err="1"/>
              <a:t>Daya</a:t>
            </a:r>
            <a:r>
              <a:rPr lang="en-US" sz="3800" dirty="0"/>
              <a:t> </a:t>
            </a:r>
            <a:r>
              <a:rPr lang="en-US" sz="3800" dirty="0" err="1"/>
              <a:t>Aparatur</a:t>
            </a:r>
            <a:endParaRPr lang="en-US" sz="3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800" dirty="0" err="1"/>
              <a:t>Keterbatasan</a:t>
            </a:r>
            <a:r>
              <a:rPr lang="en-US" sz="3800" dirty="0"/>
              <a:t> </a:t>
            </a:r>
            <a:r>
              <a:rPr lang="en-US" sz="3800" dirty="0" err="1"/>
              <a:t>sarana</a:t>
            </a:r>
            <a:r>
              <a:rPr lang="en-US" sz="3800" dirty="0"/>
              <a:t> </a:t>
            </a:r>
            <a:r>
              <a:rPr lang="en-US" sz="3800" dirty="0" err="1"/>
              <a:t>dan</a:t>
            </a:r>
            <a:r>
              <a:rPr lang="en-US" sz="3800" dirty="0"/>
              <a:t> </a:t>
            </a:r>
            <a:r>
              <a:rPr lang="en-US" sz="3800" dirty="0" err="1"/>
              <a:t>Pasarana</a:t>
            </a:r>
            <a:endParaRPr lang="en-US" sz="3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800" dirty="0" err="1"/>
              <a:t>Rendahnya</a:t>
            </a:r>
            <a:r>
              <a:rPr lang="en-US" sz="3800" dirty="0"/>
              <a:t> </a:t>
            </a:r>
            <a:r>
              <a:rPr lang="en-US" sz="3800" dirty="0" err="1"/>
              <a:t>kesadaran</a:t>
            </a:r>
            <a:r>
              <a:rPr lang="en-US" sz="3800" dirty="0"/>
              <a:t> </a:t>
            </a:r>
            <a:r>
              <a:rPr lang="en-US" sz="3800" dirty="0" err="1"/>
              <a:t>masyarakat</a:t>
            </a:r>
            <a:r>
              <a:rPr lang="en-US" sz="3800" dirty="0"/>
              <a:t> </a:t>
            </a:r>
            <a:r>
              <a:rPr lang="en-US" sz="3800" dirty="0" err="1"/>
              <a:t>akan</a:t>
            </a:r>
            <a:r>
              <a:rPr lang="en-US" sz="3800" dirty="0"/>
              <a:t> </a:t>
            </a:r>
            <a:r>
              <a:rPr lang="en-US" sz="3800" dirty="0" err="1"/>
              <a:t>pencegahan</a:t>
            </a:r>
            <a:r>
              <a:rPr lang="en-US" sz="3800" dirty="0"/>
              <a:t> </a:t>
            </a:r>
            <a:r>
              <a:rPr lang="en-US" sz="3800" dirty="0" err="1"/>
              <a:t>bencana</a:t>
            </a:r>
            <a:r>
              <a:rPr lang="en-US" sz="3800" dirty="0"/>
              <a:t> </a:t>
            </a:r>
            <a:r>
              <a:rPr lang="en-US" sz="3800" dirty="0" err="1"/>
              <a:t>kebakaran</a:t>
            </a:r>
            <a:r>
              <a:rPr lang="en-US" sz="3800" dirty="0"/>
              <a:t> </a:t>
            </a:r>
            <a:r>
              <a:rPr lang="en-US" sz="3800" dirty="0" err="1"/>
              <a:t>dilingkungan</a:t>
            </a:r>
            <a:r>
              <a:rPr lang="en-US" sz="3800" dirty="0"/>
              <a:t> </a:t>
            </a:r>
            <a:r>
              <a:rPr lang="en-US" sz="3800" dirty="0" err="1"/>
              <a:t>tempat</a:t>
            </a:r>
            <a:r>
              <a:rPr lang="en-US" sz="3800" dirty="0"/>
              <a:t> </a:t>
            </a:r>
            <a:r>
              <a:rPr lang="en-US" sz="3800" dirty="0" err="1"/>
              <a:t>tinggal</a:t>
            </a:r>
            <a:r>
              <a:rPr lang="en-US" sz="38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800" dirty="0" err="1"/>
              <a:t>Kurangnya</a:t>
            </a:r>
            <a:r>
              <a:rPr lang="en-US" sz="3800" dirty="0"/>
              <a:t> </a:t>
            </a:r>
            <a:r>
              <a:rPr lang="en-US" sz="3800" dirty="0" err="1"/>
              <a:t>kegiatan</a:t>
            </a:r>
            <a:r>
              <a:rPr lang="en-US" sz="3800" dirty="0"/>
              <a:t> </a:t>
            </a:r>
            <a:r>
              <a:rPr lang="en-US" sz="3800" dirty="0" err="1"/>
              <a:t>sosialisasi</a:t>
            </a:r>
            <a:r>
              <a:rPr lang="en-US" sz="3800" dirty="0"/>
              <a:t> </a:t>
            </a:r>
            <a:r>
              <a:rPr lang="en-US" sz="3800" dirty="0" err="1"/>
              <a:t>kepada</a:t>
            </a:r>
            <a:r>
              <a:rPr lang="en-US" sz="3800" dirty="0"/>
              <a:t> </a:t>
            </a:r>
            <a:r>
              <a:rPr lang="en-US" sz="3800" dirty="0" err="1"/>
              <a:t>masyarakat</a:t>
            </a:r>
            <a:r>
              <a:rPr lang="en-US" sz="3800" dirty="0"/>
              <a:t> yang </a:t>
            </a:r>
            <a:r>
              <a:rPr lang="en-US" sz="3800" dirty="0" err="1"/>
              <a:t>mengangkat</a:t>
            </a:r>
            <a:r>
              <a:rPr lang="en-US" sz="3800" dirty="0"/>
              <a:t> </a:t>
            </a:r>
            <a:r>
              <a:rPr lang="en-US" sz="3800" dirty="0" err="1"/>
              <a:t>masalah</a:t>
            </a:r>
            <a:r>
              <a:rPr lang="en-US" sz="3800" dirty="0"/>
              <a:t> </a:t>
            </a:r>
            <a:r>
              <a:rPr lang="en-US" sz="3800" dirty="0" err="1"/>
              <a:t>kebakaran</a:t>
            </a:r>
            <a:r>
              <a:rPr lang="en-US" sz="3800" dirty="0"/>
              <a:t>. </a:t>
            </a:r>
          </a:p>
        </p:txBody>
      </p:sp>
      <p:grpSp>
        <p:nvGrpSpPr>
          <p:cNvPr id="4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494666" y="299632"/>
            <a:ext cx="1304271" cy="3324225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2050" name="Picture 2" descr="C:\Users\user\Pictures\images-removebg-preview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18" y="4676775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3711529" y="1342652"/>
            <a:ext cx="5737272" cy="79157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I</a:t>
            </a:r>
            <a:r>
              <a:rPr lang="id-ID" sz="4400" dirty="0" err="1">
                <a:solidFill>
                  <a:sysClr val="windowText" lastClr="000000"/>
                </a:solidFill>
              </a:rPr>
              <a:t>su</a:t>
            </a:r>
            <a:r>
              <a:rPr lang="id-ID" sz="4400" dirty="0">
                <a:solidFill>
                  <a:sysClr val="windowText" lastClr="000000"/>
                </a:solidFill>
              </a:rPr>
              <a:t> strategis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004191" y="2859650"/>
            <a:ext cx="9541936" cy="33637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TIM WORK ( PETUGAS DAMKAR ) P</a:t>
            </a:r>
            <a:r>
              <a:rPr lang="id-ID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engintegrasian Keberlanjutan</a:t>
            </a:r>
          </a:p>
          <a:p>
            <a:pPr marL="342900" indent="-342900" algn="l">
              <a:buFont typeface="Arial" charset="0"/>
              <a:buChar char="•"/>
            </a:pPr>
            <a:r>
              <a:rPr lang="id-ID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Kolaborasi Dengan Instansi Lain</a:t>
            </a:r>
          </a:p>
          <a:p>
            <a:pPr marL="342900" indent="-342900" algn="l">
              <a:buFont typeface="Arial" charset="0"/>
              <a:buChar char="•"/>
            </a:pPr>
            <a:r>
              <a:rPr lang="id-ID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Pengelolaan Bencana</a:t>
            </a:r>
            <a:r>
              <a:rPr lang="en-US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kebakaran</a:t>
            </a:r>
            <a:endParaRPr lang="id-ID" sz="3200" dirty="0">
              <a:solidFill>
                <a:sysClr val="windowText" lastClr="00000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id-ID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Pemberdayaan Komonikasi</a:t>
            </a:r>
          </a:p>
          <a:p>
            <a:pPr marL="342900" indent="-342900" algn="l">
              <a:buFont typeface="Arial" charset="0"/>
              <a:buChar char="•"/>
            </a:pPr>
            <a:r>
              <a:rPr lang="id-ID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Pemberdayaan </a:t>
            </a:r>
            <a:r>
              <a:rPr lang="en-US" sz="3200" dirty="0" err="1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Aparatur</a:t>
            </a:r>
            <a:r>
              <a:rPr lang="en-US" sz="3200" dirty="0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dobe Fan Heiti Std B" pitchFamily="34" charset="-128"/>
                <a:ea typeface="Adobe Fan Heiti Std B" pitchFamily="34" charset="-128"/>
              </a:rPr>
              <a:t>damkar</a:t>
            </a:r>
            <a:endParaRPr lang="id-ID" sz="3200" dirty="0">
              <a:solidFill>
                <a:sysClr val="windowText" lastClr="0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4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661539" y="825500"/>
            <a:ext cx="1349793" cy="5721069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3075" name="Picture 3" descr="C:\Users\user\Downloads\images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" y="-330200"/>
            <a:ext cx="5118100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205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77334" y="292100"/>
            <a:ext cx="4058291" cy="711200"/>
          </a:xfrm>
        </p:spPr>
        <p:txBody>
          <a:bodyPr/>
          <a:lstStyle/>
          <a:p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TUJUAN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31800" y="1137921"/>
            <a:ext cx="11349522" cy="245229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i="1" dirty="0" err="1">
                <a:latin typeface="Arial Narrow" pitchFamily="34" charset="0"/>
              </a:rPr>
              <a:t>Maksud</a:t>
            </a:r>
            <a:r>
              <a:rPr lang="en-US" sz="2800" dirty="0">
                <a:latin typeface="Arial Narrow" pitchFamily="34" charset="0"/>
              </a:rPr>
              <a:t>  </a:t>
            </a:r>
            <a:r>
              <a:rPr lang="en-US" sz="2800" dirty="0" err="1">
                <a:latin typeface="Arial Narrow" pitchFamily="34" charset="0"/>
              </a:rPr>
              <a:t>Penyediaan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Informasi</a:t>
            </a:r>
            <a:r>
              <a:rPr lang="en-US" sz="2800" dirty="0">
                <a:latin typeface="Arial Narrow" pitchFamily="34" charset="0"/>
              </a:rPr>
              <a:t> Daerah </a:t>
            </a:r>
            <a:r>
              <a:rPr lang="en-US" sz="2800" dirty="0" err="1">
                <a:latin typeface="Arial Narrow" pitchFamily="34" charset="0"/>
              </a:rPr>
              <a:t>Rawan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Peta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Rawan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adalah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memberikan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pemahaman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kepada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masyarakat</a:t>
            </a:r>
            <a:r>
              <a:rPr lang="en-US" sz="2800" dirty="0">
                <a:latin typeface="Arial Narrow" pitchFamily="34" charset="0"/>
              </a:rPr>
              <a:t> agar </a:t>
            </a:r>
            <a:r>
              <a:rPr lang="en-US" sz="2800" dirty="0" err="1">
                <a:latin typeface="Arial Narrow" pitchFamily="34" charset="0"/>
              </a:rPr>
              <a:t>peduli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dengan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upaya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pencegahan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tidak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menganggap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bahwa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pemadaman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pencegahan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bukan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hanya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tanggung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jawab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pemerintah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daerah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tapi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juga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tanggung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jawab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masyarakat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pada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umumnya</a:t>
            </a:r>
            <a:r>
              <a:rPr lang="en-US" sz="2800" dirty="0">
                <a:latin typeface="Arial Narrow" pitchFamily="34" charset="0"/>
              </a:rPr>
              <a:t>.</a:t>
            </a:r>
          </a:p>
          <a:p>
            <a:endParaRPr lang="id-ID" dirty="0">
              <a:latin typeface="+mj-lt"/>
            </a:endParaRPr>
          </a:p>
        </p:txBody>
      </p:sp>
      <p:sp>
        <p:nvSpPr>
          <p:cNvPr id="4" name="Tampungan Konten 2"/>
          <p:cNvSpPr txBox="1">
            <a:spLocks/>
          </p:cNvSpPr>
          <p:nvPr/>
        </p:nvSpPr>
        <p:spPr>
          <a:xfrm>
            <a:off x="431800" y="3691000"/>
            <a:ext cx="11103988" cy="168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2800" i="1" dirty="0" err="1">
                <a:latin typeface="Arial Narrow" pitchFamily="34" charset="0"/>
              </a:rPr>
              <a:t>Tujuan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Penyediaan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Informasi</a:t>
            </a:r>
            <a:r>
              <a:rPr lang="en-US" sz="2800" dirty="0">
                <a:latin typeface="Arial Narrow" pitchFamily="34" charset="0"/>
              </a:rPr>
              <a:t> Daerah </a:t>
            </a:r>
            <a:r>
              <a:rPr lang="en-US" sz="2800" dirty="0" err="1">
                <a:latin typeface="Arial Narrow" pitchFamily="34" charset="0"/>
              </a:rPr>
              <a:t>Rawan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Peta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Rawan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 </a:t>
            </a:r>
            <a:r>
              <a:rPr lang="en-US" sz="2800" dirty="0" err="1">
                <a:latin typeface="Arial Narrow" pitchFamily="34" charset="0"/>
              </a:rPr>
              <a:t>Memberikan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Informasi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kepada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masyarakat</a:t>
            </a:r>
            <a:r>
              <a:rPr lang="en-US" sz="2800" dirty="0">
                <a:latin typeface="Arial Narrow" pitchFamily="34" charset="0"/>
              </a:rPr>
              <a:t>  </a:t>
            </a:r>
            <a:r>
              <a:rPr lang="en-US" sz="2800" dirty="0" err="1">
                <a:latin typeface="Arial Narrow" pitchFamily="34" charset="0"/>
              </a:rPr>
              <a:t>tentang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titik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rawan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kebakaran</a:t>
            </a:r>
            <a:r>
              <a:rPr lang="en-US" sz="2800" dirty="0">
                <a:latin typeface="Arial Narrow" pitchFamily="34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US" sz="2800" dirty="0"/>
          </a:p>
          <a:p>
            <a:endParaRPr lang="id-ID" dirty="0">
              <a:latin typeface="+mj-lt"/>
            </a:endParaRPr>
          </a:p>
        </p:txBody>
      </p:sp>
      <p:pic>
        <p:nvPicPr>
          <p:cNvPr id="4098" name="Picture 2" descr="C:\Users\user\Downloads\47b58PICbSG1t9Yfjdkyj_PIC2018.png_86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52855"/>
            <a:ext cx="4483099" cy="29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ages-removebg-preview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4480678"/>
            <a:ext cx="3987800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4639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635000" y="1422856"/>
            <a:ext cx="11010900" cy="44826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Arial" charset="0"/>
              <a:buChar char="•"/>
            </a:pPr>
            <a:endParaRPr lang="id-ID" dirty="0"/>
          </a:p>
          <a:p>
            <a:pPr marL="342900" indent="-342900" algn="l">
              <a:buFont typeface="Arial" charset="0"/>
              <a:buChar char="•"/>
            </a:pPr>
            <a:r>
              <a:rPr lang="id-ID" sz="3200" b="1" dirty="0">
                <a:solidFill>
                  <a:schemeClr val="tx1"/>
                </a:solidFill>
              </a:rPr>
              <a:t>Pendidikan dan Pelatihan</a:t>
            </a:r>
            <a:r>
              <a:rPr lang="en-US" sz="3200" b="1" dirty="0"/>
              <a:t>;</a:t>
            </a:r>
            <a:endParaRPr lang="id-ID" sz="32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PENYELAMATAN KEBAKARAN DAN NON KEBAKARAN</a:t>
            </a:r>
            <a:r>
              <a:rPr lang="id-ID" sz="3200" b="1" dirty="0">
                <a:solidFill>
                  <a:schemeClr val="tx1"/>
                </a:solidFill>
              </a:rPr>
              <a:t>;</a:t>
            </a:r>
          </a:p>
          <a:p>
            <a:pPr marL="342900" indent="-342900" algn="l">
              <a:buFont typeface="Arial" charset="0"/>
              <a:buChar char="•"/>
            </a:pPr>
            <a:r>
              <a:rPr lang="id-ID" sz="3200" b="1" dirty="0">
                <a:solidFill>
                  <a:schemeClr val="tx1"/>
                </a:solidFill>
              </a:rPr>
              <a:t>Kemitraan dengan Organisasi</a:t>
            </a:r>
            <a:r>
              <a:rPr lang="en-US" sz="3200" b="1" dirty="0">
                <a:solidFill>
                  <a:schemeClr val="tx1"/>
                </a:solidFill>
              </a:rPr>
              <a:t> TERKAIT PENCEGAHAH DAN PENANGGULANGAN KEBAKARAN;</a:t>
            </a:r>
            <a:endParaRPr lang="id-ID" sz="32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id-ID" sz="3200" b="1" dirty="0">
                <a:solidFill>
                  <a:schemeClr val="tx1"/>
                </a:solidFill>
              </a:rPr>
              <a:t>Monitoring dan Evaluasi</a:t>
            </a:r>
            <a:r>
              <a:rPr lang="en-US" sz="3400" dirty="0"/>
              <a:t>.KINERJA PEMADAM KEBAKARAN</a:t>
            </a:r>
            <a:endParaRPr lang="id-ID" sz="3400" dirty="0">
              <a:solidFill>
                <a:schemeClr val="tx1"/>
              </a:solidFill>
            </a:endParaRPr>
          </a:p>
        </p:txBody>
      </p:sp>
      <p:sp>
        <p:nvSpPr>
          <p:cNvPr id="4" name="Kotak Teks 3"/>
          <p:cNvSpPr txBox="1"/>
          <p:nvPr/>
        </p:nvSpPr>
        <p:spPr>
          <a:xfrm>
            <a:off x="786064" y="609603"/>
            <a:ext cx="840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/>
              <a:t>RANCANG BANGUN DAN POKOK PERUBAHAN</a:t>
            </a:r>
          </a:p>
        </p:txBody>
      </p:sp>
      <p:grpSp>
        <p:nvGrpSpPr>
          <p:cNvPr id="5" name="Graphic 142">
            <a:extLst>
              <a:ext uri="{FF2B5EF4-FFF2-40B4-BE49-F238E27FC236}">
                <a16:creationId xmlns:a16="http://schemas.microsoft.com/office/drawing/2014/main" id="{D617908E-32F0-4923-8950-61C07257D1FA}"/>
              </a:ext>
            </a:extLst>
          </p:cNvPr>
          <p:cNvGrpSpPr/>
          <p:nvPr/>
        </p:nvGrpSpPr>
        <p:grpSpPr>
          <a:xfrm>
            <a:off x="10126349" y="1614250"/>
            <a:ext cx="1405728" cy="3953881"/>
            <a:chOff x="5170458" y="168"/>
            <a:chExt cx="1856815" cy="6862379"/>
          </a:xfrm>
          <a:solidFill>
            <a:schemeClr val="accent2"/>
          </a:solidFill>
        </p:grpSpPr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7F9D69E2-99A6-4242-A75B-0541EFBF9715}"/>
                </a:ext>
              </a:extLst>
            </p:cNvPr>
            <p:cNvSpPr/>
            <p:nvPr/>
          </p:nvSpPr>
          <p:spPr>
            <a:xfrm>
              <a:off x="5330522" y="5064202"/>
              <a:ext cx="1038418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049E8FD0-735C-43F2-9C7B-5B3193E6CA14}"/>
                </a:ext>
              </a:extLst>
            </p:cNvPr>
            <p:cNvSpPr/>
            <p:nvPr/>
          </p:nvSpPr>
          <p:spPr>
            <a:xfrm>
              <a:off x="6824626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11C2242D-E06E-4EAB-B6C4-92EB54E27EEC}"/>
                </a:ext>
              </a:extLst>
            </p:cNvPr>
            <p:cNvSpPr/>
            <p:nvPr/>
          </p:nvSpPr>
          <p:spPr>
            <a:xfrm>
              <a:off x="5515537" y="3374175"/>
              <a:ext cx="1511736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: Shape 18">
              <a:extLst>
                <a:ext uri="{FF2B5EF4-FFF2-40B4-BE49-F238E27FC236}">
                  <a16:creationId xmlns:a16="http://schemas.microsoft.com/office/drawing/2014/main" id="{52254FB4-E4DC-488C-81A8-B90D41894BFC}"/>
                </a:ext>
              </a:extLst>
            </p:cNvPr>
            <p:cNvSpPr/>
            <p:nvPr/>
          </p:nvSpPr>
          <p:spPr>
            <a:xfrm>
              <a:off x="5825860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D8E643B1-A2DF-4C29-96B2-748AD7E48873}"/>
                </a:ext>
              </a:extLst>
            </p:cNvPr>
            <p:cNvSpPr/>
            <p:nvPr/>
          </p:nvSpPr>
          <p:spPr>
            <a:xfrm>
              <a:off x="6464217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2E53764B-A391-4434-8AEB-74802C6B43EF}"/>
                </a:ext>
              </a:extLst>
            </p:cNvPr>
            <p:cNvSpPr/>
            <p:nvPr/>
          </p:nvSpPr>
          <p:spPr>
            <a:xfrm>
              <a:off x="5692754" y="168"/>
              <a:ext cx="1153188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03422494-9647-4E04-87FB-01AAB9A5101D}"/>
                </a:ext>
              </a:extLst>
            </p:cNvPr>
            <p:cNvSpPr/>
            <p:nvPr/>
          </p:nvSpPr>
          <p:spPr>
            <a:xfrm>
              <a:off x="5340660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59C086D3-27DC-4A99-949F-35A46E852BD4}"/>
                </a:ext>
              </a:extLst>
            </p:cNvPr>
            <p:cNvSpPr/>
            <p:nvPr/>
          </p:nvSpPr>
          <p:spPr>
            <a:xfrm>
              <a:off x="5466667" y="1008785"/>
              <a:ext cx="579375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80651C16-231F-4CCC-9E17-53F1727A01F6}"/>
                </a:ext>
              </a:extLst>
            </p:cNvPr>
            <p:cNvSpPr/>
            <p:nvPr/>
          </p:nvSpPr>
          <p:spPr>
            <a:xfrm>
              <a:off x="5170458" y="953023"/>
              <a:ext cx="1837362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62525D1C-F11F-495E-A3AB-3B37E19EF19F}"/>
                </a:ext>
              </a:extLst>
            </p:cNvPr>
            <p:cNvSpPr/>
            <p:nvPr/>
          </p:nvSpPr>
          <p:spPr>
            <a:xfrm>
              <a:off x="5874493" y="1914012"/>
              <a:ext cx="1094123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FC84E1E3-36D5-4C15-AD7D-80BA56BAE345}"/>
                </a:ext>
              </a:extLst>
            </p:cNvPr>
            <p:cNvSpPr/>
            <p:nvPr/>
          </p:nvSpPr>
          <p:spPr>
            <a:xfrm>
              <a:off x="5997553" y="2665714"/>
              <a:ext cx="789548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EDB2962F-7AE5-4276-B9E6-FC27C28D9008}"/>
                </a:ext>
              </a:extLst>
            </p:cNvPr>
            <p:cNvSpPr/>
            <p:nvPr/>
          </p:nvSpPr>
          <p:spPr>
            <a:xfrm>
              <a:off x="5740728" y="2884274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id="{37D215FB-1E5E-4AB2-9D99-D0696E46841E}"/>
                </a:ext>
              </a:extLst>
            </p:cNvPr>
            <p:cNvSpPr/>
            <p:nvPr/>
          </p:nvSpPr>
          <p:spPr>
            <a:xfrm>
              <a:off x="5854828" y="2875946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28">
              <a:extLst>
                <a:ext uri="{FF2B5EF4-FFF2-40B4-BE49-F238E27FC236}">
                  <a16:creationId xmlns:a16="http://schemas.microsoft.com/office/drawing/2014/main" id="{1957118F-F5A7-4F58-898E-C64DC415F5BA}"/>
                </a:ext>
              </a:extLst>
            </p:cNvPr>
            <p:cNvSpPr/>
            <p:nvPr/>
          </p:nvSpPr>
          <p:spPr>
            <a:xfrm>
              <a:off x="5560243" y="2752617"/>
              <a:ext cx="1293951" cy="998706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29">
              <a:extLst>
                <a:ext uri="{FF2B5EF4-FFF2-40B4-BE49-F238E27FC236}">
                  <a16:creationId xmlns:a16="http://schemas.microsoft.com/office/drawing/2014/main" id="{CF963778-0F4C-43C4-8283-7133FBD4EA36}"/>
                </a:ext>
              </a:extLst>
            </p:cNvPr>
            <p:cNvSpPr/>
            <p:nvPr/>
          </p:nvSpPr>
          <p:spPr>
            <a:xfrm>
              <a:off x="5902352" y="3638457"/>
              <a:ext cx="152353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: Shape 30">
              <a:extLst>
                <a:ext uri="{FF2B5EF4-FFF2-40B4-BE49-F238E27FC236}">
                  <a16:creationId xmlns:a16="http://schemas.microsoft.com/office/drawing/2014/main" id="{89664F10-3F72-44F8-9E80-D906A4CECCAB}"/>
                </a:ext>
              </a:extLst>
            </p:cNvPr>
            <p:cNvSpPr/>
            <p:nvPr/>
          </p:nvSpPr>
          <p:spPr>
            <a:xfrm>
              <a:off x="6025903" y="3609315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: Shape 31">
              <a:extLst>
                <a:ext uri="{FF2B5EF4-FFF2-40B4-BE49-F238E27FC236}">
                  <a16:creationId xmlns:a16="http://schemas.microsoft.com/office/drawing/2014/main" id="{69032E05-A25A-4F5F-8FB2-EABED0FDD53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3852"/>
              <a:endParaRPr lang="en-US" sz="1798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5979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6EC3-8640-41A7-BB19-634900E3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0506"/>
            <a:ext cx="10027920" cy="83728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ID" dirty="0"/>
              <a:t>DATA INFORMASI KEJADIAN KEBAKARAN YANG TERJADI</a:t>
            </a:r>
            <a:br>
              <a:rPr lang="en-ID" dirty="0"/>
            </a:br>
            <a:r>
              <a:rPr lang="en-ID" dirty="0"/>
              <a:t>DI WILAYAH PROVINSI SULAWESI BARAT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2A897F-1FB2-4C06-8F3A-27B5C0DE9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682667"/>
              </p:ext>
            </p:extLst>
          </p:nvPr>
        </p:nvGraphicFramePr>
        <p:xfrm>
          <a:off x="806951" y="1409028"/>
          <a:ext cx="10571639" cy="4064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295">
                  <a:extLst>
                    <a:ext uri="{9D8B030D-6E8A-4147-A177-3AD203B41FA5}">
                      <a16:colId xmlns:a16="http://schemas.microsoft.com/office/drawing/2014/main" val="1457943154"/>
                    </a:ext>
                  </a:extLst>
                </a:gridCol>
                <a:gridCol w="1054235">
                  <a:extLst>
                    <a:ext uri="{9D8B030D-6E8A-4147-A177-3AD203B41FA5}">
                      <a16:colId xmlns:a16="http://schemas.microsoft.com/office/drawing/2014/main" val="2716258605"/>
                    </a:ext>
                  </a:extLst>
                </a:gridCol>
                <a:gridCol w="1181134">
                  <a:extLst>
                    <a:ext uri="{9D8B030D-6E8A-4147-A177-3AD203B41FA5}">
                      <a16:colId xmlns:a16="http://schemas.microsoft.com/office/drawing/2014/main" val="3359405350"/>
                    </a:ext>
                  </a:extLst>
                </a:gridCol>
                <a:gridCol w="4099805">
                  <a:extLst>
                    <a:ext uri="{9D8B030D-6E8A-4147-A177-3AD203B41FA5}">
                      <a16:colId xmlns:a16="http://schemas.microsoft.com/office/drawing/2014/main" val="1016769085"/>
                    </a:ext>
                  </a:extLst>
                </a:gridCol>
                <a:gridCol w="1425170">
                  <a:extLst>
                    <a:ext uri="{9D8B030D-6E8A-4147-A177-3AD203B41FA5}">
                      <a16:colId xmlns:a16="http://schemas.microsoft.com/office/drawing/2014/main" val="1304771144"/>
                    </a:ext>
                  </a:extLst>
                </a:gridCol>
              </a:tblGrid>
              <a:tr h="298559"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2000" b="1" u="none" strike="noStrike" dirty="0">
                          <a:effectLst/>
                        </a:rPr>
                        <a:t>DATA  KEBAKARAN TAHUN 2022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2341279"/>
                  </a:ext>
                </a:extLst>
              </a:tr>
              <a:tr h="213256"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4780268"/>
                  </a:ext>
                </a:extLst>
              </a:tr>
              <a:tr h="2701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KABUPATEN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 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KEBAKARAN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905060"/>
                  </a:ext>
                </a:extLst>
              </a:tr>
              <a:tr h="22747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ID" sz="2500" u="none" strike="noStrike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MAMUJU</a:t>
                      </a:r>
                      <a:endParaRPr lang="en-ID" sz="25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18/06/2022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Gedung Kantor Pemberdayaan Perempuan  Kab.Mamuju</a:t>
                      </a:r>
                      <a:endParaRPr lang="da-DK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5723868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24/06/2022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Kebakaran Lahan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5596090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25/06/2022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Kantor Polres Metro Mamuju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8981712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Gudang Kosong Yang tidak Berpenghuni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0139274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07/07/2022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rumah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1934046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15/07/2022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tabung Gas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5557618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16/07/2022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tabung Gas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9014053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AGUSTUS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24/08/2022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rumah di Lingkungan Rangas</a:t>
                      </a:r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5094104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 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12/10/2022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kebakaran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Kios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campuran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Kasiwa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805109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Desember 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16/12/2022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Kebakaran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BTN </a:t>
                      </a:r>
                      <a:r>
                        <a:rPr lang="en-ID" sz="15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Passokorang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1310167"/>
                  </a:ext>
                </a:extLst>
              </a:tr>
              <a:tr h="2274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KEJADIAN 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883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07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2383B9-9202-4A87-A305-AECB80F23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23529"/>
              </p:ext>
            </p:extLst>
          </p:nvPr>
        </p:nvGraphicFramePr>
        <p:xfrm>
          <a:off x="528805" y="1501509"/>
          <a:ext cx="11310650" cy="383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7819">
                  <a:extLst>
                    <a:ext uri="{9D8B030D-6E8A-4147-A177-3AD203B41FA5}">
                      <a16:colId xmlns:a16="http://schemas.microsoft.com/office/drawing/2014/main" val="109702532"/>
                    </a:ext>
                  </a:extLst>
                </a:gridCol>
                <a:gridCol w="1127931">
                  <a:extLst>
                    <a:ext uri="{9D8B030D-6E8A-4147-A177-3AD203B41FA5}">
                      <a16:colId xmlns:a16="http://schemas.microsoft.com/office/drawing/2014/main" val="2916395815"/>
                    </a:ext>
                  </a:extLst>
                </a:gridCol>
                <a:gridCol w="1263701">
                  <a:extLst>
                    <a:ext uri="{9D8B030D-6E8A-4147-A177-3AD203B41FA5}">
                      <a16:colId xmlns:a16="http://schemas.microsoft.com/office/drawing/2014/main" val="3232530326"/>
                    </a:ext>
                  </a:extLst>
                </a:gridCol>
                <a:gridCol w="4386402">
                  <a:extLst>
                    <a:ext uri="{9D8B030D-6E8A-4147-A177-3AD203B41FA5}">
                      <a16:colId xmlns:a16="http://schemas.microsoft.com/office/drawing/2014/main" val="534334220"/>
                    </a:ext>
                  </a:extLst>
                </a:gridCol>
                <a:gridCol w="1524797">
                  <a:extLst>
                    <a:ext uri="{9D8B030D-6E8A-4147-A177-3AD203B41FA5}">
                      <a16:colId xmlns:a16="http://schemas.microsoft.com/office/drawing/2014/main" val="381057465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 KEBAKARAN TAHUN 2022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403512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801572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NAMA KABUPATEN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KEBAKARAN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3667318"/>
                  </a:ext>
                </a:extLst>
              </a:tr>
              <a:tr h="2032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MAJENE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01/02/2022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Kebakaran alang – alang di Timbo – timbo Panggalo 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521871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 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Kebakaran rumah di Dusun Malimbung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351542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28/03/2022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Kebakaran</a:t>
                      </a:r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Pa’leo</a:t>
                      </a:r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Pangali</a:t>
                      </a:r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025710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04/04/2022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Kebakran penginapan Hujrah di Lingkungan Saleppa,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87374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05/04/2023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rumah di Dusun Poniang Tangah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639128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05/06/2022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Mobil Pengangkut solardepan futsal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215174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05/06/2022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Kebakaran rumah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298537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KEJADIAN 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612438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492DCB1-94CD-4A7E-87BA-50F5E2F0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343090"/>
            <a:ext cx="10028237" cy="97893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ID" dirty="0"/>
              <a:t>DATA INFORMASI KEJADIAN KEBAKARAN YANG TERJADI</a:t>
            </a:r>
            <a:br>
              <a:rPr lang="en-ID" dirty="0"/>
            </a:br>
            <a:r>
              <a:rPr lang="en-ID" dirty="0"/>
              <a:t>DI WILAYAH PROVINSI SULAWESI BARAT</a:t>
            </a:r>
          </a:p>
        </p:txBody>
      </p:sp>
    </p:spTree>
    <p:extLst>
      <p:ext uri="{BB962C8B-B14F-4D97-AF65-F5344CB8AC3E}">
        <p14:creationId xmlns:p14="http://schemas.microsoft.com/office/powerpoint/2010/main" val="336169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690</Words>
  <Application>Microsoft Office PowerPoint</Application>
  <PresentationFormat>Widescreen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Fan Heiti Std B</vt:lpstr>
      <vt:lpstr>Arial Unicode MS</vt:lpstr>
      <vt:lpstr>Arial</vt:lpstr>
      <vt:lpstr>Arial Black</vt:lpstr>
      <vt:lpstr>Arial Narrow</vt:lpstr>
      <vt:lpstr>Calibri</vt:lpstr>
      <vt:lpstr>Franklin Gothic Book</vt:lpstr>
      <vt:lpstr>Franklin Gothic Medium</vt:lpstr>
      <vt:lpstr>Wingdings</vt:lpstr>
      <vt:lpstr>Angles</vt:lpstr>
      <vt:lpstr>D I R K A DATA INFORMASI RAWAN KEBAKARAN SULAWESI BARAT DALAM mewujudkan WILAYAH YANG AMAN DAN TENTRAM.</vt:lpstr>
      <vt:lpstr>DASAR HUKUM</vt:lpstr>
      <vt:lpstr>LATAR BELAKANG</vt:lpstr>
      <vt:lpstr>M A S A L A H</vt:lpstr>
      <vt:lpstr>Isu strategis</vt:lpstr>
      <vt:lpstr>Maksud dan TUJUAN</vt:lpstr>
      <vt:lpstr>PowerPoint Presentation</vt:lpstr>
      <vt:lpstr>DATA INFORMASI KEJADIAN KEBAKARAN YANG TERJADI DI WILAYAH PROVINSI SULAWESI BARAT</vt:lpstr>
      <vt:lpstr>DATA INFORMASI KEJADIAN KEBAKARAN YANG TERJADI DI WILAYAH PROVINSI SULAWESI BARAT</vt:lpstr>
      <vt:lpstr>Sisi Keunggulan dan Kebaruan Inovasi</vt:lpstr>
      <vt:lpstr>Manfaat Inovasi</vt:lpstr>
      <vt:lpstr>Hasil Inovasi 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SATPOL PP PEDULI PELAJAR DARI BAHAYA NARKOBA</dc:title>
  <dc:creator>Pengguna Microsoft Office</dc:creator>
  <cp:lastModifiedBy>user</cp:lastModifiedBy>
  <cp:revision>88</cp:revision>
  <dcterms:created xsi:type="dcterms:W3CDTF">2023-11-05T06:30:02Z</dcterms:created>
  <dcterms:modified xsi:type="dcterms:W3CDTF">2023-11-09T23:55:00Z</dcterms:modified>
</cp:coreProperties>
</file>